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4" r:id="rId6"/>
    <p:sldId id="279" r:id="rId7"/>
    <p:sldId id="280" r:id="rId8"/>
    <p:sldId id="276" r:id="rId9"/>
    <p:sldId id="281" r:id="rId10"/>
    <p:sldId id="277" r:id="rId11"/>
    <p:sldId id="282" r:id="rId12"/>
    <p:sldId id="283" r:id="rId13"/>
    <p:sldId id="284" r:id="rId14"/>
    <p:sldId id="285"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C0155-E1D2-AEA2-7BA4-40F595718AE7}" name="MICHAEL SLUMING" initials="MS" userId="S::MICHAEL.SLUMING@aintree.nhs.uk::a5ac4717-a52b-4c23-89df-f192ac44e4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5"/>
    <p:restoredTop sz="94626"/>
  </p:normalViewPr>
  <p:slideViewPr>
    <p:cSldViewPr snapToGrid="0">
      <p:cViewPr varScale="1">
        <p:scale>
          <a:sx n="59" d="100"/>
          <a:sy n="59" d="100"/>
        </p:scale>
        <p:origin x="712" y="5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A blue and white curved object&#10;&#10;Description automatically generated">
            <a:extLst>
              <a:ext uri="{FF2B5EF4-FFF2-40B4-BE49-F238E27FC236}">
                <a16:creationId xmlns:a16="http://schemas.microsoft.com/office/drawing/2014/main" id="{9F767E99-E17C-266D-6583-D953D05E621C}"/>
              </a:ext>
            </a:extLst>
          </p:cNvPr>
          <p:cNvPicPr>
            <a:picLocks noChangeAspect="1"/>
          </p:cNvPicPr>
          <p:nvPr userDrawn="1"/>
        </p:nvPicPr>
        <p:blipFill>
          <a:blip r:embed="rId2"/>
          <a:stretch>
            <a:fillRect/>
          </a:stretch>
        </p:blipFill>
        <p:spPr>
          <a:xfrm>
            <a:off x="2925" y="0"/>
            <a:ext cx="12192000" cy="6858000"/>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08B470B3-E762-C6F9-5B6D-A58843F35ABD}"/>
              </a:ext>
            </a:extLst>
          </p:cNvPr>
          <p:cNvPicPr>
            <a:picLocks noChangeAspect="1"/>
          </p:cNvPicPr>
          <p:nvPr userDrawn="1"/>
        </p:nvPicPr>
        <p:blipFill>
          <a:blip r:embed="rId3"/>
          <a:stretch>
            <a:fillRect/>
          </a:stretch>
        </p:blipFill>
        <p:spPr>
          <a:xfrm>
            <a:off x="8528551" y="0"/>
            <a:ext cx="3660524" cy="2589788"/>
          </a:xfrm>
          <a:prstGeom prst="rect">
            <a:avLst/>
          </a:prstGeom>
        </p:spPr>
      </p:pic>
    </p:spTree>
    <p:extLst>
      <p:ext uri="{BB962C8B-B14F-4D97-AF65-F5344CB8AC3E}">
        <p14:creationId xmlns:p14="http://schemas.microsoft.com/office/powerpoint/2010/main" val="28677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black background with blue text&#10;&#10;Description automatically generated">
            <a:extLst>
              <a:ext uri="{FF2B5EF4-FFF2-40B4-BE49-F238E27FC236}">
                <a16:creationId xmlns:a16="http://schemas.microsoft.com/office/drawing/2014/main" id="{4EB3733C-9773-8B2D-468C-61C919E8A288}"/>
              </a:ext>
            </a:extLst>
          </p:cNvPr>
          <p:cNvPicPr>
            <a:picLocks noChangeAspect="1"/>
          </p:cNvPicPr>
          <p:nvPr userDrawn="1"/>
        </p:nvPicPr>
        <p:blipFill>
          <a:blip r:embed="rId2"/>
          <a:stretch>
            <a:fillRect/>
          </a:stretch>
        </p:blipFill>
        <p:spPr>
          <a:xfrm>
            <a:off x="9765723" y="0"/>
            <a:ext cx="2423352" cy="1714500"/>
          </a:xfrm>
          <a:prstGeom prst="rect">
            <a:avLst/>
          </a:prstGeom>
        </p:spPr>
      </p:pic>
    </p:spTree>
    <p:extLst>
      <p:ext uri="{BB962C8B-B14F-4D97-AF65-F5344CB8AC3E}">
        <p14:creationId xmlns:p14="http://schemas.microsoft.com/office/powerpoint/2010/main" val="41199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46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85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E28F-9355-DA9A-1995-584C3DF33FE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00125D2-058F-BBBD-F0C5-C3F71E842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B0F14F0-E118-5563-260C-6E6A9EDA995C}"/>
              </a:ext>
            </a:extLst>
          </p:cNvPr>
          <p:cNvSpPr>
            <a:spLocks noGrp="1"/>
          </p:cNvSpPr>
          <p:nvPr>
            <p:ph type="dt" sz="half" idx="10"/>
          </p:nvPr>
        </p:nvSpPr>
        <p:spPr/>
        <p:txBody>
          <a:bodyPr/>
          <a:lstStyle/>
          <a:p>
            <a:fld id="{3BF13718-40B6-4331-9E1A-A1D6928A4EDC}" type="datetimeFigureOut">
              <a:rPr lang="en-GB" smtClean="0"/>
              <a:t>10/02/2026</a:t>
            </a:fld>
            <a:endParaRPr lang="en-GB"/>
          </a:p>
        </p:txBody>
      </p:sp>
      <p:sp>
        <p:nvSpPr>
          <p:cNvPr id="5" name="Footer Placeholder 4">
            <a:extLst>
              <a:ext uri="{FF2B5EF4-FFF2-40B4-BE49-F238E27FC236}">
                <a16:creationId xmlns:a16="http://schemas.microsoft.com/office/drawing/2014/main" id="{6CE22101-96E0-A731-BC46-5B1D02528C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8313A1-A12C-4E1F-6BAE-34C1D53CC35C}"/>
              </a:ext>
            </a:extLst>
          </p:cNvPr>
          <p:cNvSpPr>
            <a:spLocks noGrp="1"/>
          </p:cNvSpPr>
          <p:nvPr>
            <p:ph type="sldNum" sz="quarter" idx="12"/>
          </p:nvPr>
        </p:nvSpPr>
        <p:spPr/>
        <p:txBody>
          <a:bodyPr/>
          <a:lstStyle/>
          <a:p>
            <a:fld id="{50FD595B-E6E4-47EB-855B-73312C814331}" type="slidenum">
              <a:rPr lang="en-GB" smtClean="0"/>
              <a:t>‹#›</a:t>
            </a:fld>
            <a:endParaRPr lang="en-GB"/>
          </a:p>
        </p:txBody>
      </p:sp>
    </p:spTree>
    <p:extLst>
      <p:ext uri="{BB962C8B-B14F-4D97-AF65-F5344CB8AC3E}">
        <p14:creationId xmlns:p14="http://schemas.microsoft.com/office/powerpoint/2010/main" val="75594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D75C-D5D4-19F3-6806-7D27AAA41F87}"/>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F4F0CB0D-5B29-17DC-781A-3B8820E81BB5}"/>
              </a:ext>
            </a:extLst>
          </p:cNvPr>
          <p:cNvSpPr>
            <a:spLocks noGrp="1"/>
          </p:cNvSpPr>
          <p:nvPr>
            <p:ph type="dt" sz="half" idx="10"/>
          </p:nvPr>
        </p:nvSpPr>
        <p:spPr/>
        <p:txBody>
          <a:bodyPr/>
          <a:lstStyle/>
          <a:p>
            <a:fld id="{48A288D5-CF64-2340-B14B-DD517952A3AA}" type="datetimeFigureOut">
              <a:rPr lang="en-US" smtClean="0"/>
              <a:t>2/10/2026</a:t>
            </a:fld>
            <a:endParaRPr lang="en-US"/>
          </a:p>
        </p:txBody>
      </p:sp>
      <p:sp>
        <p:nvSpPr>
          <p:cNvPr id="4" name="Footer Placeholder 3">
            <a:extLst>
              <a:ext uri="{FF2B5EF4-FFF2-40B4-BE49-F238E27FC236}">
                <a16:creationId xmlns:a16="http://schemas.microsoft.com/office/drawing/2014/main" id="{AB984B37-713E-5EED-1A5D-8FB8CB395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0610AB-DE99-AB53-CF60-4E86FAC67E7D}"/>
              </a:ext>
            </a:extLst>
          </p:cNvPr>
          <p:cNvSpPr>
            <a:spLocks noGrp="1"/>
          </p:cNvSpPr>
          <p:nvPr>
            <p:ph type="sldNum" sz="quarter" idx="12"/>
          </p:nvPr>
        </p:nvSpPr>
        <p:spPr>
          <a:xfrm>
            <a:off x="8610600" y="6356350"/>
            <a:ext cx="2743200" cy="365125"/>
          </a:xfrm>
          <a:prstGeom prst="rect">
            <a:avLst/>
          </a:prstGeom>
        </p:spPr>
        <p:txBody>
          <a:bodyPr/>
          <a:lstStyle/>
          <a:p>
            <a:fld id="{BCF43869-594D-7047-81F4-5D8D3B6DF7ED}" type="slidenum">
              <a:rPr lang="en-US" smtClean="0"/>
              <a:t>‹#›</a:t>
            </a:fld>
            <a:endParaRPr lang="en-US"/>
          </a:p>
        </p:txBody>
      </p:sp>
      <p:pic>
        <p:nvPicPr>
          <p:cNvPr id="7" name="Picture 6" descr="Blue text on a black background&#10;&#10;AI-generated content may be incorrect.">
            <a:extLst>
              <a:ext uri="{FF2B5EF4-FFF2-40B4-BE49-F238E27FC236}">
                <a16:creationId xmlns:a16="http://schemas.microsoft.com/office/drawing/2014/main" id="{2115A368-401C-6D4B-D757-22B1FBBC96E0}"/>
              </a:ext>
            </a:extLst>
          </p:cNvPr>
          <p:cNvPicPr>
            <a:picLocks noChangeAspect="1"/>
          </p:cNvPicPr>
          <p:nvPr userDrawn="1"/>
        </p:nvPicPr>
        <p:blipFill>
          <a:blip r:embed="rId2"/>
          <a:stretch>
            <a:fillRect/>
          </a:stretch>
        </p:blipFill>
        <p:spPr>
          <a:xfrm>
            <a:off x="9266595" y="365126"/>
            <a:ext cx="2485874" cy="678484"/>
          </a:xfrm>
          <a:prstGeom prst="rect">
            <a:avLst/>
          </a:prstGeom>
        </p:spPr>
      </p:pic>
    </p:spTree>
    <p:extLst>
      <p:ext uri="{BB962C8B-B14F-4D97-AF65-F5344CB8AC3E}">
        <p14:creationId xmlns:p14="http://schemas.microsoft.com/office/powerpoint/2010/main" val="776117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AB882-B53B-9EE7-16DA-E259B422E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65CD751-023D-9408-E12E-6689B03285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63BC91-F19D-55C8-3EAC-283A413C2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3E418F-A46C-CE45-915A-737A512C7499}" type="datetimeFigureOut">
              <a:rPr lang="en-US" smtClean="0"/>
              <a:t>2/10/2026</a:t>
            </a:fld>
            <a:endParaRPr lang="en-US"/>
          </a:p>
        </p:txBody>
      </p:sp>
      <p:sp>
        <p:nvSpPr>
          <p:cNvPr id="5" name="Footer Placeholder 4">
            <a:extLst>
              <a:ext uri="{FF2B5EF4-FFF2-40B4-BE49-F238E27FC236}">
                <a16:creationId xmlns:a16="http://schemas.microsoft.com/office/drawing/2014/main" id="{916149AC-93A6-C4C3-E7DF-5747FF930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D0496B-06E1-EB7F-02AE-542262840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FCAF3D-AA11-1449-8672-0FFC9A6867B8}" type="slidenum">
              <a:rPr lang="en-US" smtClean="0"/>
              <a:t>‹#›</a:t>
            </a:fld>
            <a:endParaRPr lang="en-US"/>
          </a:p>
        </p:txBody>
      </p:sp>
    </p:spTree>
    <p:extLst>
      <p:ext uri="{BB962C8B-B14F-4D97-AF65-F5344CB8AC3E}">
        <p14:creationId xmlns:p14="http://schemas.microsoft.com/office/powerpoint/2010/main" val="1942253083"/>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49" r:id="rId3"/>
    <p:sldLayoutId id="2147483651"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25F2-AD4B-D83D-FA59-55102403912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F301FAC-3898-51E7-8A99-6E1FC279083C}"/>
              </a:ext>
            </a:extLst>
          </p:cNvPr>
          <p:cNvSpPr>
            <a:spLocks noGrp="1"/>
          </p:cNvSpPr>
          <p:nvPr>
            <p:ph type="subTitle" idx="1"/>
          </p:nvPr>
        </p:nvSpPr>
        <p:spPr/>
        <p:txBody>
          <a:bodyPr/>
          <a:lstStyle/>
          <a:p>
            <a:endParaRPr lang="en-GB"/>
          </a:p>
        </p:txBody>
      </p:sp>
      <p:pic>
        <p:nvPicPr>
          <p:cNvPr id="5" name="Picture 4" descr="A group of people walking with bicycles and a stroller&#10;&#10;AI-generated content may be incorrect.">
            <a:extLst>
              <a:ext uri="{FF2B5EF4-FFF2-40B4-BE49-F238E27FC236}">
                <a16:creationId xmlns:a16="http://schemas.microsoft.com/office/drawing/2014/main" id="{1C436646-A116-7AB9-D2EE-620C281DA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01382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633BA-44B1-524C-0017-EA503685EC46}"/>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A50AFAF8-1A44-4AC4-7DC6-889B50915A8B}"/>
              </a:ext>
            </a:extLst>
          </p:cNvPr>
          <p:cNvSpPr txBox="1"/>
          <p:nvPr/>
        </p:nvSpPr>
        <p:spPr>
          <a:xfrm>
            <a:off x="264548" y="1092136"/>
            <a:ext cx="10287628" cy="2585323"/>
          </a:xfrm>
          <a:prstGeom prst="rect">
            <a:avLst/>
          </a:prstGeom>
          <a:noFill/>
        </p:spPr>
        <p:txBody>
          <a:bodyPr wrap="square">
            <a:spAutoFit/>
          </a:bodyPr>
          <a:lstStyle/>
          <a:p>
            <a:r>
              <a:rPr lang="en-US" dirty="0"/>
              <a:t>UHL Group is one of the biggest employers in the region and every single member of staff contributes to the patient care that we are able to deliver. </a:t>
            </a:r>
          </a:p>
          <a:p>
            <a:endParaRPr lang="en-GB" dirty="0"/>
          </a:p>
          <a:p>
            <a:r>
              <a:rPr lang="en-US" dirty="0"/>
              <a:t>We want to attract, develop, and retain staff through inclusive culture, leadership development, flexible careers, and workforce wellbeing, while acting as a major regional employer and anchor institution.</a:t>
            </a:r>
          </a:p>
          <a:p>
            <a:endParaRPr lang="en-GB" dirty="0"/>
          </a:p>
          <a:p>
            <a:r>
              <a:rPr lang="en-US" dirty="0"/>
              <a:t>We need to grow and develop our workforce in response to a changing world. Three key themes that will alter the shape of our workforce over the next five years:</a:t>
            </a:r>
          </a:p>
        </p:txBody>
      </p:sp>
      <p:pic>
        <p:nvPicPr>
          <p:cNvPr id="2" name="Picture 1">
            <a:extLst>
              <a:ext uri="{FF2B5EF4-FFF2-40B4-BE49-F238E27FC236}">
                <a16:creationId xmlns:a16="http://schemas.microsoft.com/office/drawing/2014/main" id="{C83301E0-E9BE-8C7F-0F43-AABF3B87550C}"/>
              </a:ext>
            </a:extLst>
          </p:cNvPr>
          <p:cNvPicPr>
            <a:picLocks noChangeAspect="1"/>
          </p:cNvPicPr>
          <p:nvPr/>
        </p:nvPicPr>
        <p:blipFill>
          <a:blip r:embed="rId2"/>
          <a:stretch>
            <a:fillRect/>
          </a:stretch>
        </p:blipFill>
        <p:spPr>
          <a:xfrm>
            <a:off x="264548" y="206311"/>
            <a:ext cx="9067800" cy="885825"/>
          </a:xfrm>
          <a:prstGeom prst="rect">
            <a:avLst/>
          </a:prstGeom>
        </p:spPr>
      </p:pic>
      <p:pic>
        <p:nvPicPr>
          <p:cNvPr id="5" name="Picture 4" descr="A person holding a needle next to a baby&#10;&#10;AI-generated content may be incorrect.">
            <a:extLst>
              <a:ext uri="{FF2B5EF4-FFF2-40B4-BE49-F238E27FC236}">
                <a16:creationId xmlns:a16="http://schemas.microsoft.com/office/drawing/2014/main" id="{CCF89EE4-8FAA-322A-FCFA-EEB60688CEF5}"/>
              </a:ext>
            </a:extLst>
          </p:cNvPr>
          <p:cNvPicPr>
            <a:picLocks noChangeAspect="1"/>
          </p:cNvPicPr>
          <p:nvPr/>
        </p:nvPicPr>
        <p:blipFill>
          <a:blip r:embed="rId3"/>
          <a:stretch>
            <a:fillRect/>
          </a:stretch>
        </p:blipFill>
        <p:spPr>
          <a:xfrm>
            <a:off x="8915400" y="3673470"/>
            <a:ext cx="3084682" cy="2978219"/>
          </a:xfrm>
          <a:prstGeom prst="rect">
            <a:avLst/>
          </a:prstGeom>
        </p:spPr>
      </p:pic>
      <p:sp>
        <p:nvSpPr>
          <p:cNvPr id="7" name="TextBox 6">
            <a:extLst>
              <a:ext uri="{FF2B5EF4-FFF2-40B4-BE49-F238E27FC236}">
                <a16:creationId xmlns:a16="http://schemas.microsoft.com/office/drawing/2014/main" id="{9701048D-69B7-4970-B7F5-9049985604B4}"/>
              </a:ext>
            </a:extLst>
          </p:cNvPr>
          <p:cNvSpPr txBox="1"/>
          <p:nvPr/>
        </p:nvSpPr>
        <p:spPr>
          <a:xfrm>
            <a:off x="264548" y="3512368"/>
            <a:ext cx="8446770" cy="3139321"/>
          </a:xfrm>
          <a:prstGeom prst="rect">
            <a:avLst/>
          </a:prstGeom>
          <a:noFill/>
        </p:spPr>
        <p:txBody>
          <a:bodyPr wrap="square">
            <a:spAutoFit/>
          </a:bodyPr>
          <a:lstStyle/>
          <a:p>
            <a:endParaRPr lang="en-GB" dirty="0"/>
          </a:p>
          <a:p>
            <a:pPr marL="342900" lvl="0" indent="-342900">
              <a:buFont typeface="+mj-lt"/>
              <a:buAutoNum type="arabicPeriod"/>
            </a:pPr>
            <a:r>
              <a:rPr lang="en-US" b="1" dirty="0">
                <a:solidFill>
                  <a:srgbClr val="005EB8"/>
                </a:solidFill>
              </a:rPr>
              <a:t>Our three care models –</a:t>
            </a:r>
            <a:r>
              <a:rPr lang="en-US" dirty="0"/>
              <a:t> our workforce will need to change to deliver the transformation in our clinical services. </a:t>
            </a:r>
            <a:endParaRPr lang="en-GB" dirty="0"/>
          </a:p>
          <a:p>
            <a:pPr marL="342900" lvl="0" indent="-342900">
              <a:buFont typeface="+mj-lt"/>
              <a:buAutoNum type="arabicPeriod"/>
            </a:pPr>
            <a:r>
              <a:rPr lang="en-US" b="1" dirty="0">
                <a:solidFill>
                  <a:srgbClr val="005EB8"/>
                </a:solidFill>
              </a:rPr>
              <a:t>Generational changes in the </a:t>
            </a:r>
            <a:r>
              <a:rPr lang="en-US" b="1" dirty="0" err="1">
                <a:solidFill>
                  <a:srgbClr val="005EB8"/>
                </a:solidFill>
              </a:rPr>
              <a:t>labour</a:t>
            </a:r>
            <a:r>
              <a:rPr lang="en-US" b="1" dirty="0">
                <a:solidFill>
                  <a:srgbClr val="005EB8"/>
                </a:solidFill>
              </a:rPr>
              <a:t> market – </a:t>
            </a:r>
            <a:r>
              <a:rPr lang="en-US" dirty="0"/>
              <a:t>we will need to adapt to generational changes in the needs and expectations of the workforce. </a:t>
            </a:r>
            <a:endParaRPr lang="en-GB" dirty="0"/>
          </a:p>
          <a:p>
            <a:pPr marL="342900" lvl="0" indent="-342900">
              <a:buFont typeface="+mj-lt"/>
              <a:buAutoNum type="arabicPeriod"/>
            </a:pPr>
            <a:r>
              <a:rPr lang="en-US" b="1" dirty="0">
                <a:solidFill>
                  <a:srgbClr val="005EB8"/>
                </a:solidFill>
              </a:rPr>
              <a:t>The advent of artificial intelligence and automation – </a:t>
            </a:r>
            <a:r>
              <a:rPr lang="en-US" dirty="0"/>
              <a:t>the impact on our workforce will be significant, with the potential to liberate clinical staff from admin, freeing up time to care, and increase productivity in other services. </a:t>
            </a:r>
          </a:p>
          <a:p>
            <a:pPr lvl="0"/>
            <a:endParaRPr lang="en-GB" dirty="0"/>
          </a:p>
          <a:p>
            <a:r>
              <a:rPr lang="en-US" dirty="0"/>
              <a:t>We will develop people plans that address these three themes and support our staff and services to navigate through this changing landscape.</a:t>
            </a:r>
            <a:endParaRPr lang="en-GB" dirty="0"/>
          </a:p>
        </p:txBody>
      </p:sp>
    </p:spTree>
    <p:extLst>
      <p:ext uri="{BB962C8B-B14F-4D97-AF65-F5344CB8AC3E}">
        <p14:creationId xmlns:p14="http://schemas.microsoft.com/office/powerpoint/2010/main" val="44469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6406-2F34-57A8-21EB-B3295D88259B}"/>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45AC12D1-35EF-F271-0992-6A2E0751B734}"/>
              </a:ext>
            </a:extLst>
          </p:cNvPr>
          <p:cNvSpPr txBox="1"/>
          <p:nvPr/>
        </p:nvSpPr>
        <p:spPr>
          <a:xfrm>
            <a:off x="264548" y="974247"/>
            <a:ext cx="9226924" cy="923330"/>
          </a:xfrm>
          <a:prstGeom prst="rect">
            <a:avLst/>
          </a:prstGeom>
          <a:noFill/>
        </p:spPr>
        <p:txBody>
          <a:bodyPr wrap="square">
            <a:spAutoFit/>
          </a:bodyPr>
          <a:lstStyle/>
          <a:p>
            <a:r>
              <a:rPr lang="en-US" dirty="0"/>
              <a:t>Closer integration will increase efficiency, improve use of shared estates, expand commercial opportunities, reduce environmental impact, and strengthen social value for local communities.</a:t>
            </a:r>
            <a:endParaRPr lang="en-GB" dirty="0"/>
          </a:p>
        </p:txBody>
      </p:sp>
      <p:sp>
        <p:nvSpPr>
          <p:cNvPr id="7" name="TextBox 6">
            <a:extLst>
              <a:ext uri="{FF2B5EF4-FFF2-40B4-BE49-F238E27FC236}">
                <a16:creationId xmlns:a16="http://schemas.microsoft.com/office/drawing/2014/main" id="{F0E5910B-9CAB-13A6-2A1A-30979C78D165}"/>
              </a:ext>
            </a:extLst>
          </p:cNvPr>
          <p:cNvSpPr txBox="1"/>
          <p:nvPr/>
        </p:nvSpPr>
        <p:spPr>
          <a:xfrm>
            <a:off x="264548" y="2805801"/>
            <a:ext cx="8446770" cy="3416320"/>
          </a:xfrm>
          <a:prstGeom prst="rect">
            <a:avLst/>
          </a:prstGeom>
          <a:noFill/>
        </p:spPr>
        <p:txBody>
          <a:bodyPr wrap="square">
            <a:spAutoFit/>
          </a:bodyPr>
          <a:lstStyle/>
          <a:p>
            <a:r>
              <a:rPr lang="en-US" dirty="0"/>
              <a:t>To be able to achieve the four objectives set out in our strategy we will need a real focus on three key enablers:</a:t>
            </a:r>
          </a:p>
          <a:p>
            <a:endParaRPr lang="en-GB" dirty="0"/>
          </a:p>
          <a:p>
            <a:pPr marL="342900" lvl="0" indent="-342900">
              <a:buFont typeface="+mj-lt"/>
              <a:buAutoNum type="arabicPeriod"/>
            </a:pPr>
            <a:r>
              <a:rPr lang="en-US" b="1" dirty="0">
                <a:solidFill>
                  <a:srgbClr val="005EB8"/>
                </a:solidFill>
              </a:rPr>
              <a:t>Partnership working - </a:t>
            </a:r>
            <a:r>
              <a:rPr lang="en-US" dirty="0"/>
              <a:t>strong collaboration across NHS partners, local authorities, universities, and industry is essential to deliver community care, research, and service transformation.</a:t>
            </a:r>
            <a:endParaRPr lang="en-GB" dirty="0"/>
          </a:p>
          <a:p>
            <a:pPr marL="342900" lvl="0" indent="-342900">
              <a:buFont typeface="+mj-lt"/>
              <a:buAutoNum type="arabicPeriod"/>
            </a:pPr>
            <a:r>
              <a:rPr lang="en-US" b="1" dirty="0">
                <a:solidFill>
                  <a:srgbClr val="005EB8"/>
                </a:solidFill>
              </a:rPr>
              <a:t>Research and innovation - </a:t>
            </a:r>
            <a:r>
              <a:rPr lang="en-US" dirty="0"/>
              <a:t>R&amp;I will be embedded in daily practice, increasing access to trials, strengthening academic leadership, and supporting economic growth while improving patient outcomes.</a:t>
            </a:r>
            <a:endParaRPr lang="en-GB" dirty="0"/>
          </a:p>
          <a:p>
            <a:pPr marL="342900" lvl="0" indent="-342900">
              <a:buFont typeface="+mj-lt"/>
              <a:buAutoNum type="arabicPeriod"/>
            </a:pPr>
            <a:r>
              <a:rPr lang="en-US" b="1" dirty="0">
                <a:solidFill>
                  <a:srgbClr val="005EB8"/>
                </a:solidFill>
              </a:rPr>
              <a:t>Digital and data - </a:t>
            </a:r>
            <a:r>
              <a:rPr lang="en-US" dirty="0"/>
              <a:t>a single Electronic Patient Record, shared digital infrastructure, AI-enabled pathways, and a robust data strategy will support safer, more efficient, and more </a:t>
            </a:r>
            <a:r>
              <a:rPr lang="en-US" dirty="0" err="1"/>
              <a:t>personalised</a:t>
            </a:r>
            <a:r>
              <a:rPr lang="en-US" dirty="0"/>
              <a:t> care.</a:t>
            </a:r>
            <a:endParaRPr lang="en-GB" dirty="0"/>
          </a:p>
        </p:txBody>
      </p:sp>
      <p:pic>
        <p:nvPicPr>
          <p:cNvPr id="4" name="Picture 3">
            <a:extLst>
              <a:ext uri="{FF2B5EF4-FFF2-40B4-BE49-F238E27FC236}">
                <a16:creationId xmlns:a16="http://schemas.microsoft.com/office/drawing/2014/main" id="{74B7AD71-11A7-E33B-77EF-9EC35648129A}"/>
              </a:ext>
            </a:extLst>
          </p:cNvPr>
          <p:cNvPicPr>
            <a:picLocks noChangeAspect="1"/>
          </p:cNvPicPr>
          <p:nvPr/>
        </p:nvPicPr>
        <p:blipFill>
          <a:blip r:embed="rId2"/>
          <a:stretch>
            <a:fillRect/>
          </a:stretch>
        </p:blipFill>
        <p:spPr>
          <a:xfrm>
            <a:off x="264548" y="277660"/>
            <a:ext cx="9683496" cy="558664"/>
          </a:xfrm>
          <a:prstGeom prst="rect">
            <a:avLst/>
          </a:prstGeom>
        </p:spPr>
      </p:pic>
      <p:pic>
        <p:nvPicPr>
          <p:cNvPr id="8" name="Picture 7" descr="A hand touching a puzzle&#10;&#10;AI-generated content may be incorrect.">
            <a:extLst>
              <a:ext uri="{FF2B5EF4-FFF2-40B4-BE49-F238E27FC236}">
                <a16:creationId xmlns:a16="http://schemas.microsoft.com/office/drawing/2014/main" id="{4C2A3713-A48D-FE03-671E-4E1BF6A4B046}"/>
              </a:ext>
            </a:extLst>
          </p:cNvPr>
          <p:cNvPicPr>
            <a:picLocks noChangeAspect="1"/>
          </p:cNvPicPr>
          <p:nvPr/>
        </p:nvPicPr>
        <p:blipFill>
          <a:blip r:embed="rId3"/>
          <a:srcRect r="28018"/>
          <a:stretch>
            <a:fillRect/>
          </a:stretch>
        </p:blipFill>
        <p:spPr>
          <a:xfrm>
            <a:off x="8412481" y="3904488"/>
            <a:ext cx="3779519" cy="2953512"/>
          </a:xfrm>
          <a:prstGeom prst="rect">
            <a:avLst/>
          </a:prstGeom>
        </p:spPr>
      </p:pic>
      <p:pic>
        <p:nvPicPr>
          <p:cNvPr id="10" name="Picture 9" descr="A blue and white logo&#10;&#10;AI-generated content may be incorrect.">
            <a:extLst>
              <a:ext uri="{FF2B5EF4-FFF2-40B4-BE49-F238E27FC236}">
                <a16:creationId xmlns:a16="http://schemas.microsoft.com/office/drawing/2014/main" id="{18D70908-2850-0F97-3353-8043B78A79F5}"/>
              </a:ext>
            </a:extLst>
          </p:cNvPr>
          <p:cNvPicPr>
            <a:picLocks noChangeAspect="1"/>
          </p:cNvPicPr>
          <p:nvPr/>
        </p:nvPicPr>
        <p:blipFill>
          <a:blip r:embed="rId4"/>
          <a:srcRect l="2674"/>
          <a:stretch>
            <a:fillRect/>
          </a:stretch>
        </p:blipFill>
        <p:spPr>
          <a:xfrm>
            <a:off x="264548" y="2169922"/>
            <a:ext cx="3065536" cy="585673"/>
          </a:xfrm>
          <a:prstGeom prst="rect">
            <a:avLst/>
          </a:prstGeom>
        </p:spPr>
      </p:pic>
    </p:spTree>
    <p:extLst>
      <p:ext uri="{BB962C8B-B14F-4D97-AF65-F5344CB8AC3E}">
        <p14:creationId xmlns:p14="http://schemas.microsoft.com/office/powerpoint/2010/main" val="401903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2162-67A0-DC38-5856-8942094B9FE1}"/>
            </a:ext>
          </a:extLst>
        </p:cNvPr>
        <p:cNvGrpSpPr/>
        <p:nvPr/>
      </p:nvGrpSpPr>
      <p:grpSpPr>
        <a:xfrm>
          <a:off x="0" y="0"/>
          <a:ext cx="0" cy="0"/>
          <a:chOff x="0" y="0"/>
          <a:chExt cx="0" cy="0"/>
        </a:xfrm>
      </p:grpSpPr>
      <p:pic>
        <p:nvPicPr>
          <p:cNvPr id="9" name="Picture 8" descr="A blue text with a white background&#10;&#10;AI-generated content may be incorrect.">
            <a:extLst>
              <a:ext uri="{FF2B5EF4-FFF2-40B4-BE49-F238E27FC236}">
                <a16:creationId xmlns:a16="http://schemas.microsoft.com/office/drawing/2014/main" id="{08DBF2BF-EBAA-EEFB-448C-34B00F07CF4B}"/>
              </a:ext>
            </a:extLst>
          </p:cNvPr>
          <p:cNvPicPr>
            <a:picLocks noChangeAspect="1"/>
          </p:cNvPicPr>
          <p:nvPr/>
        </p:nvPicPr>
        <p:blipFill>
          <a:blip r:embed="rId2"/>
          <a:stretch>
            <a:fillRect/>
          </a:stretch>
        </p:blipFill>
        <p:spPr>
          <a:xfrm>
            <a:off x="7943702" y="5902320"/>
            <a:ext cx="4087304" cy="955680"/>
          </a:xfrm>
          <a:prstGeom prst="rect">
            <a:avLst/>
          </a:prstGeom>
        </p:spPr>
      </p:pic>
      <p:sp>
        <p:nvSpPr>
          <p:cNvPr id="7" name="TextBox 6">
            <a:extLst>
              <a:ext uri="{FF2B5EF4-FFF2-40B4-BE49-F238E27FC236}">
                <a16:creationId xmlns:a16="http://schemas.microsoft.com/office/drawing/2014/main" id="{5A355DB6-BFB1-3AF7-E5C6-07091482D0C3}"/>
              </a:ext>
            </a:extLst>
          </p:cNvPr>
          <p:cNvSpPr txBox="1"/>
          <p:nvPr/>
        </p:nvSpPr>
        <p:spPr>
          <a:xfrm>
            <a:off x="264548" y="1179741"/>
            <a:ext cx="10689964" cy="830997"/>
          </a:xfrm>
          <a:prstGeom prst="rect">
            <a:avLst/>
          </a:prstGeom>
          <a:noFill/>
        </p:spPr>
        <p:txBody>
          <a:bodyPr wrap="square">
            <a:spAutoFit/>
          </a:bodyPr>
          <a:lstStyle/>
          <a:p>
            <a:r>
              <a:rPr lang="en-US" sz="2400" dirty="0">
                <a:solidFill>
                  <a:srgbClr val="005EB8"/>
                </a:solidFill>
                <a:latin typeface="Frutiger LT Std 45 Light"/>
              </a:rPr>
              <a:t>This strategy has been developed through extensive engagement with colleagues, patient and public representatives, and with our partners in the NHS and beyond. </a:t>
            </a:r>
          </a:p>
        </p:txBody>
      </p:sp>
      <p:pic>
        <p:nvPicPr>
          <p:cNvPr id="3" name="Picture 2">
            <a:extLst>
              <a:ext uri="{FF2B5EF4-FFF2-40B4-BE49-F238E27FC236}">
                <a16:creationId xmlns:a16="http://schemas.microsoft.com/office/drawing/2014/main" id="{444C4B74-5773-F0D5-0017-D1807CA82CE1}"/>
              </a:ext>
            </a:extLst>
          </p:cNvPr>
          <p:cNvPicPr>
            <a:picLocks noChangeAspect="1"/>
          </p:cNvPicPr>
          <p:nvPr/>
        </p:nvPicPr>
        <p:blipFill>
          <a:blip r:embed="rId3"/>
          <a:stretch>
            <a:fillRect/>
          </a:stretch>
        </p:blipFill>
        <p:spPr>
          <a:xfrm>
            <a:off x="264548" y="399166"/>
            <a:ext cx="7153275" cy="742950"/>
          </a:xfrm>
          <a:prstGeom prst="rect">
            <a:avLst/>
          </a:prstGeom>
        </p:spPr>
      </p:pic>
      <p:sp>
        <p:nvSpPr>
          <p:cNvPr id="6" name="TextBox 5">
            <a:extLst>
              <a:ext uri="{FF2B5EF4-FFF2-40B4-BE49-F238E27FC236}">
                <a16:creationId xmlns:a16="http://schemas.microsoft.com/office/drawing/2014/main" id="{A4BE43E6-8A81-F360-897A-A168BA866A85}"/>
              </a:ext>
            </a:extLst>
          </p:cNvPr>
          <p:cNvSpPr txBox="1"/>
          <p:nvPr/>
        </p:nvSpPr>
        <p:spPr>
          <a:xfrm>
            <a:off x="264548" y="2116668"/>
            <a:ext cx="11476348" cy="3785652"/>
          </a:xfrm>
          <a:prstGeom prst="rect">
            <a:avLst/>
          </a:prstGeom>
          <a:noFill/>
        </p:spPr>
        <p:txBody>
          <a:bodyPr wrap="square">
            <a:spAutoFit/>
          </a:bodyPr>
          <a:lstStyle/>
          <a:p>
            <a:r>
              <a:rPr lang="en-US" sz="2000" dirty="0"/>
              <a:t>It sets out what we want to achieve over the coming years, but we need to translate the high-level ambitions into detailed plans for action in each of our hospitals, clinical services and corporate and support areas. </a:t>
            </a:r>
          </a:p>
          <a:p>
            <a:endParaRPr lang="en-US" sz="2000" dirty="0"/>
          </a:p>
          <a:p>
            <a:r>
              <a:rPr lang="en-GB" sz="2000" dirty="0"/>
              <a:t>Every member of staff will have a role to play in the delivery of this strategy. We will put in place plans to ensure that our people and teams have the capabilities, tools and support that they need to bring about the change that is required.</a:t>
            </a:r>
          </a:p>
          <a:p>
            <a:endParaRPr lang="en-GB" sz="2000" dirty="0"/>
          </a:p>
          <a:p>
            <a:r>
              <a:rPr lang="en-US" sz="2000" dirty="0"/>
              <a:t>Our communications and engagement plans will ensure that the strategy provides a consistent thread to our work over the next five years. We will put in place regular reporting on our progress to the UHL Group and LAASP Boards of Directors, Governors and staff. This will ensure that we can be held to account for the delivery of the commitments we have made in this strategy.</a:t>
            </a:r>
            <a:endParaRPr lang="en-GB" sz="2000" dirty="0"/>
          </a:p>
        </p:txBody>
      </p:sp>
    </p:spTree>
    <p:extLst>
      <p:ext uri="{BB962C8B-B14F-4D97-AF65-F5344CB8AC3E}">
        <p14:creationId xmlns:p14="http://schemas.microsoft.com/office/powerpoint/2010/main" val="222006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5FC1C-0E03-C1DD-6C74-79EF856699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F3AEC5-1318-D617-8D32-3C80BC9557AE}"/>
              </a:ext>
            </a:extLst>
          </p:cNvPr>
          <p:cNvSpPr txBox="1"/>
          <p:nvPr/>
        </p:nvSpPr>
        <p:spPr>
          <a:xfrm>
            <a:off x="296037" y="2566553"/>
            <a:ext cx="5475498" cy="3000821"/>
          </a:xfrm>
          <a:prstGeom prst="rect">
            <a:avLst/>
          </a:prstGeom>
          <a:noFill/>
        </p:spPr>
        <p:txBody>
          <a:bodyPr wrap="square" rtlCol="0">
            <a:spAutoFit/>
          </a:bodyPr>
          <a:lstStyle/>
          <a:p>
            <a:r>
              <a:rPr lang="en-US" sz="2100" dirty="0"/>
              <a:t>In July 2024, five trusts formed the </a:t>
            </a:r>
            <a:r>
              <a:rPr lang="en-US" sz="2100" b="1" dirty="0">
                <a:solidFill>
                  <a:srgbClr val="005EB8"/>
                </a:solidFill>
              </a:rPr>
              <a:t>Liverpool Adult Acute and Specialist Providers (LAASP) </a:t>
            </a:r>
            <a:r>
              <a:rPr lang="en-US" sz="2100" dirty="0"/>
              <a:t>partnership, with three operating under shared leadership as the </a:t>
            </a:r>
            <a:r>
              <a:rPr lang="en-US" sz="2100" b="1" dirty="0">
                <a:solidFill>
                  <a:srgbClr val="005EB8"/>
                </a:solidFill>
              </a:rPr>
              <a:t>University Hospitals of Liverpool (UHL) Group</a:t>
            </a:r>
            <a:r>
              <a:rPr lang="en-US" sz="2100" dirty="0"/>
              <a:t>: Liverpool University Hospitals, Liverpool Women’s and Liverpool Heart and Chest, alongside Clatterbridge Cancer Centre and The Walton Centre. </a:t>
            </a:r>
          </a:p>
        </p:txBody>
      </p:sp>
      <p:pic>
        <p:nvPicPr>
          <p:cNvPr id="6" name="Picture 5" descr="A blue text with a white background&#10;&#10;AI-generated content may be incorrect.">
            <a:extLst>
              <a:ext uri="{FF2B5EF4-FFF2-40B4-BE49-F238E27FC236}">
                <a16:creationId xmlns:a16="http://schemas.microsoft.com/office/drawing/2014/main" id="{EA4D751D-4975-B536-826C-1E568DF34CE6}"/>
              </a:ext>
            </a:extLst>
          </p:cNvPr>
          <p:cNvPicPr>
            <a:picLocks noChangeAspect="1"/>
          </p:cNvPicPr>
          <p:nvPr/>
        </p:nvPicPr>
        <p:blipFill>
          <a:blip r:embed="rId2"/>
          <a:stretch>
            <a:fillRect/>
          </a:stretch>
        </p:blipFill>
        <p:spPr>
          <a:xfrm>
            <a:off x="170878" y="208951"/>
            <a:ext cx="3890690" cy="909708"/>
          </a:xfrm>
          <a:prstGeom prst="rect">
            <a:avLst/>
          </a:prstGeom>
        </p:spPr>
      </p:pic>
      <p:sp>
        <p:nvSpPr>
          <p:cNvPr id="7" name="TextBox 6">
            <a:extLst>
              <a:ext uri="{FF2B5EF4-FFF2-40B4-BE49-F238E27FC236}">
                <a16:creationId xmlns:a16="http://schemas.microsoft.com/office/drawing/2014/main" id="{4D4F20EA-0F0A-B0A2-3F9F-4F10EC8953A8}"/>
              </a:ext>
            </a:extLst>
          </p:cNvPr>
          <p:cNvSpPr txBox="1"/>
          <p:nvPr/>
        </p:nvSpPr>
        <p:spPr>
          <a:xfrm>
            <a:off x="296037" y="1383240"/>
            <a:ext cx="10667619" cy="954107"/>
          </a:xfrm>
          <a:prstGeom prst="rect">
            <a:avLst/>
          </a:prstGeom>
          <a:noFill/>
        </p:spPr>
        <p:txBody>
          <a:bodyPr wrap="square" rtlCol="0">
            <a:spAutoFit/>
          </a:bodyPr>
          <a:lstStyle/>
          <a:p>
            <a:r>
              <a:rPr lang="en-US" sz="2800" dirty="0">
                <a:solidFill>
                  <a:srgbClr val="005EB8"/>
                </a:solidFill>
                <a:latin typeface="Frutiger LT Std 45 Light" panose="020B0402020204020204"/>
              </a:rPr>
              <a:t>Liverpool’s adult acute and specialist hospital services have historically been delivered by multiple NHS trusts.</a:t>
            </a:r>
            <a:endParaRPr lang="en-US" sz="4400" dirty="0">
              <a:solidFill>
                <a:srgbClr val="005EB8"/>
              </a:solidFill>
              <a:latin typeface="Frutiger LT Std 45 Light" panose="020B0402020204020204"/>
            </a:endParaRPr>
          </a:p>
        </p:txBody>
      </p:sp>
      <p:pic>
        <p:nvPicPr>
          <p:cNvPr id="2" name="Picture 1" descr="A blue and white logo&#10;&#10;AI-generated content may be incorrect.">
            <a:extLst>
              <a:ext uri="{FF2B5EF4-FFF2-40B4-BE49-F238E27FC236}">
                <a16:creationId xmlns:a16="http://schemas.microsoft.com/office/drawing/2014/main" id="{CB8E41D6-A63B-877A-C76D-AED01AAE6FDC}"/>
              </a:ext>
            </a:extLst>
          </p:cNvPr>
          <p:cNvPicPr>
            <a:picLocks noChangeAspect="1"/>
          </p:cNvPicPr>
          <p:nvPr/>
        </p:nvPicPr>
        <p:blipFill>
          <a:blip r:embed="rId3"/>
          <a:stretch>
            <a:fillRect/>
          </a:stretch>
        </p:blipFill>
        <p:spPr>
          <a:xfrm>
            <a:off x="3936492" y="208951"/>
            <a:ext cx="4648200" cy="876300"/>
          </a:xfrm>
          <a:prstGeom prst="rect">
            <a:avLst/>
          </a:prstGeom>
        </p:spPr>
      </p:pic>
      <p:sp>
        <p:nvSpPr>
          <p:cNvPr id="8" name="TextBox 7">
            <a:extLst>
              <a:ext uri="{FF2B5EF4-FFF2-40B4-BE49-F238E27FC236}">
                <a16:creationId xmlns:a16="http://schemas.microsoft.com/office/drawing/2014/main" id="{B8A1F889-E00F-73E3-732E-F1B49FFF1088}"/>
              </a:ext>
            </a:extLst>
          </p:cNvPr>
          <p:cNvSpPr txBox="1"/>
          <p:nvPr/>
        </p:nvSpPr>
        <p:spPr>
          <a:xfrm>
            <a:off x="954214" y="5796580"/>
            <a:ext cx="10283571" cy="830997"/>
          </a:xfrm>
          <a:prstGeom prst="rect">
            <a:avLst/>
          </a:prstGeom>
          <a:noFill/>
        </p:spPr>
        <p:txBody>
          <a:bodyPr wrap="square">
            <a:spAutoFit/>
          </a:bodyPr>
          <a:lstStyle/>
          <a:p>
            <a:pPr algn="ctr"/>
            <a:r>
              <a:rPr lang="en-US" sz="2400" b="1" dirty="0">
                <a:solidFill>
                  <a:srgbClr val="005EB8"/>
                </a:solidFill>
              </a:rPr>
              <a:t>This five-year strategy sets out how closer collaboration will improve patient care, efficiency and outcomes by 2030.</a:t>
            </a:r>
            <a:endParaRPr lang="en-GB" sz="2400" b="1" dirty="0">
              <a:solidFill>
                <a:srgbClr val="005EB8"/>
              </a:solidFill>
            </a:endParaRPr>
          </a:p>
        </p:txBody>
      </p:sp>
      <p:pic>
        <p:nvPicPr>
          <p:cNvPr id="12" name="Picture 11" descr="A blue sign with white text&#10;&#10;AI-generated content may be incorrect.">
            <a:extLst>
              <a:ext uri="{FF2B5EF4-FFF2-40B4-BE49-F238E27FC236}">
                <a16:creationId xmlns:a16="http://schemas.microsoft.com/office/drawing/2014/main" id="{D8AF22DD-2319-C262-6E41-EF54D2E9B1DA}"/>
              </a:ext>
            </a:extLst>
          </p:cNvPr>
          <p:cNvPicPr>
            <a:picLocks noChangeAspect="1"/>
          </p:cNvPicPr>
          <p:nvPr/>
        </p:nvPicPr>
        <p:blipFill>
          <a:blip r:embed="rId4"/>
          <a:stretch>
            <a:fillRect/>
          </a:stretch>
        </p:blipFill>
        <p:spPr>
          <a:xfrm>
            <a:off x="5916856" y="2881151"/>
            <a:ext cx="5818822" cy="2371624"/>
          </a:xfrm>
          <a:prstGeom prst="rect">
            <a:avLst/>
          </a:prstGeom>
        </p:spPr>
      </p:pic>
    </p:spTree>
    <p:extLst>
      <p:ext uri="{BB962C8B-B14F-4D97-AF65-F5344CB8AC3E}">
        <p14:creationId xmlns:p14="http://schemas.microsoft.com/office/powerpoint/2010/main" val="191421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42211-0324-7295-7863-5D857C3A05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71132BE-532B-A788-DA9D-B535B1BC9B30}"/>
              </a:ext>
            </a:extLst>
          </p:cNvPr>
          <p:cNvSpPr txBox="1"/>
          <p:nvPr/>
        </p:nvSpPr>
        <p:spPr>
          <a:xfrm>
            <a:off x="350865" y="1138855"/>
            <a:ext cx="11078569" cy="3970318"/>
          </a:xfrm>
          <a:prstGeom prst="rect">
            <a:avLst/>
          </a:prstGeom>
          <a:noFill/>
        </p:spPr>
        <p:txBody>
          <a:bodyPr wrap="square" rtlCol="0">
            <a:spAutoFit/>
          </a:bodyPr>
          <a:lstStyle/>
          <a:p>
            <a:r>
              <a:rPr lang="en-US" dirty="0"/>
              <a:t>The population of Liverpool is over 500,000 people. Together Liverpool, Sefton and Knowsley </a:t>
            </a:r>
          </a:p>
          <a:p>
            <a:r>
              <a:rPr lang="en-US" dirty="0"/>
              <a:t>- North Mersey - have a population of around 950,000 people.</a:t>
            </a:r>
          </a:p>
          <a:p>
            <a:endParaRPr lang="en-GB" dirty="0"/>
          </a:p>
          <a:p>
            <a:r>
              <a:rPr lang="en-US" dirty="0"/>
              <a:t>Through our specialist and tertiary services, we serve a population of well over 3 million people across Cheshire and Merseyside, parts of Lancashire, North Wales and the Isle of Man. </a:t>
            </a:r>
          </a:p>
          <a:p>
            <a:endParaRPr lang="en-GB" dirty="0"/>
          </a:p>
          <a:p>
            <a:r>
              <a:rPr lang="en-US" dirty="0"/>
              <a:t>The communities we serve live shorter lives compared to the national average, with rising numbers of people living with long term health conditions. </a:t>
            </a:r>
          </a:p>
          <a:p>
            <a:endParaRPr lang="en-GB" dirty="0"/>
          </a:p>
          <a:p>
            <a:r>
              <a:rPr lang="en-US" dirty="0"/>
              <a:t>Many people spend years living with poor health, a lot of which could be prevented. Waiting times can be long and services are not always joined up. </a:t>
            </a:r>
          </a:p>
          <a:p>
            <a:endParaRPr lang="en-GB" dirty="0"/>
          </a:p>
          <a:p>
            <a:r>
              <a:rPr lang="en-US" dirty="0"/>
              <a:t>Our strategy has been developed using population health data and aligns with the NHS 10-Year Health Plan, supporting shifts from hospital to community, analogue to digital, and sickness to prevention.</a:t>
            </a:r>
            <a:endParaRPr lang="en-GB" dirty="0"/>
          </a:p>
        </p:txBody>
      </p:sp>
      <p:pic>
        <p:nvPicPr>
          <p:cNvPr id="5" name="Picture 4" descr="A blue and white logo&#10;&#10;AI-generated content may be incorrect.">
            <a:extLst>
              <a:ext uri="{FF2B5EF4-FFF2-40B4-BE49-F238E27FC236}">
                <a16:creationId xmlns:a16="http://schemas.microsoft.com/office/drawing/2014/main" id="{D9D26D76-CFB3-64D0-FF98-F636F5B7DA46}"/>
              </a:ext>
            </a:extLst>
          </p:cNvPr>
          <p:cNvPicPr>
            <a:picLocks noChangeAspect="1"/>
          </p:cNvPicPr>
          <p:nvPr/>
        </p:nvPicPr>
        <p:blipFill>
          <a:blip r:embed="rId2"/>
          <a:stretch>
            <a:fillRect/>
          </a:stretch>
        </p:blipFill>
        <p:spPr>
          <a:xfrm>
            <a:off x="274701" y="340042"/>
            <a:ext cx="3838575" cy="600075"/>
          </a:xfrm>
          <a:prstGeom prst="rect">
            <a:avLst/>
          </a:prstGeom>
        </p:spPr>
      </p:pic>
      <p:pic>
        <p:nvPicPr>
          <p:cNvPr id="9" name="Picture 8">
            <a:extLst>
              <a:ext uri="{FF2B5EF4-FFF2-40B4-BE49-F238E27FC236}">
                <a16:creationId xmlns:a16="http://schemas.microsoft.com/office/drawing/2014/main" id="{0CF14F2C-471C-7D68-C823-5B9F1F9B5B5C}"/>
              </a:ext>
            </a:extLst>
          </p:cNvPr>
          <p:cNvPicPr>
            <a:picLocks noChangeAspect="1"/>
          </p:cNvPicPr>
          <p:nvPr/>
        </p:nvPicPr>
        <p:blipFill>
          <a:blip r:embed="rId3" cstate="print">
            <a:extLst>
              <a:ext uri="{28A0092B-C50C-407E-A947-70E740481C1C}">
                <a14:useLocalDpi xmlns:a14="http://schemas.microsoft.com/office/drawing/2010/main"/>
              </a:ext>
            </a:extLst>
          </a:blip>
          <a:srcRect b="77489"/>
          <a:stretch>
            <a:fillRect/>
          </a:stretch>
        </p:blipFill>
        <p:spPr>
          <a:xfrm>
            <a:off x="-809553" y="5109173"/>
            <a:ext cx="13811105" cy="1748827"/>
          </a:xfrm>
          <a:prstGeom prst="rect">
            <a:avLst/>
          </a:prstGeom>
        </p:spPr>
      </p:pic>
    </p:spTree>
    <p:extLst>
      <p:ext uri="{BB962C8B-B14F-4D97-AF65-F5344CB8AC3E}">
        <p14:creationId xmlns:p14="http://schemas.microsoft.com/office/powerpoint/2010/main" val="233988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BBF9-A058-FC99-4EB4-8B7797500F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5B31F1-4DCB-BDBD-95CF-0EFCA45B0DF8}"/>
              </a:ext>
            </a:extLst>
          </p:cNvPr>
          <p:cNvSpPr txBox="1"/>
          <p:nvPr/>
        </p:nvSpPr>
        <p:spPr>
          <a:xfrm>
            <a:off x="296037" y="1358344"/>
            <a:ext cx="10822877" cy="1508105"/>
          </a:xfrm>
          <a:prstGeom prst="rect">
            <a:avLst/>
          </a:prstGeom>
          <a:noFill/>
        </p:spPr>
        <p:txBody>
          <a:bodyPr wrap="square" rtlCol="0">
            <a:spAutoFit/>
          </a:bodyPr>
          <a:lstStyle/>
          <a:p>
            <a:r>
              <a:rPr lang="en-US" sz="2400" b="1" dirty="0">
                <a:solidFill>
                  <a:srgbClr val="005EB8"/>
                </a:solidFill>
                <a:latin typeface="Frutiger LT Std 45 Light"/>
              </a:rPr>
              <a:t>The Group’s purpose is to deliver excellent healthcare that improves lives, with the ambition to become a leading healthcare group nationally and globally</a:t>
            </a:r>
            <a:r>
              <a:rPr lang="en-US" sz="2400" dirty="0">
                <a:solidFill>
                  <a:srgbClr val="005EB8"/>
                </a:solidFill>
                <a:latin typeface="Frutiger LT Std 45 Light"/>
              </a:rPr>
              <a:t>. </a:t>
            </a:r>
          </a:p>
          <a:p>
            <a:endParaRPr lang="en-GB" sz="2400" dirty="0">
              <a:solidFill>
                <a:srgbClr val="005EB8"/>
              </a:solidFill>
              <a:latin typeface="Frutiger LT Std 45 Light"/>
            </a:endParaRPr>
          </a:p>
          <a:p>
            <a:r>
              <a:rPr lang="en-US" sz="2000" dirty="0"/>
              <a:t>Our strategy sets out four objectives and three enablers which underpin delivery:</a:t>
            </a:r>
            <a:endParaRPr lang="en-GB" sz="2000" dirty="0"/>
          </a:p>
        </p:txBody>
      </p:sp>
      <p:pic>
        <p:nvPicPr>
          <p:cNvPr id="4" name="Picture 3">
            <a:extLst>
              <a:ext uri="{FF2B5EF4-FFF2-40B4-BE49-F238E27FC236}">
                <a16:creationId xmlns:a16="http://schemas.microsoft.com/office/drawing/2014/main" id="{0DA8CC56-470A-152D-F72C-044A48D949F9}"/>
              </a:ext>
            </a:extLst>
          </p:cNvPr>
          <p:cNvPicPr>
            <a:picLocks noChangeAspect="1"/>
          </p:cNvPicPr>
          <p:nvPr/>
        </p:nvPicPr>
        <p:blipFill>
          <a:blip r:embed="rId2"/>
          <a:stretch>
            <a:fillRect/>
          </a:stretch>
        </p:blipFill>
        <p:spPr>
          <a:xfrm>
            <a:off x="296037" y="292036"/>
            <a:ext cx="5829300" cy="714375"/>
          </a:xfrm>
          <a:prstGeom prst="rect">
            <a:avLst/>
          </a:prstGeom>
        </p:spPr>
      </p:pic>
      <p:pic>
        <p:nvPicPr>
          <p:cNvPr id="6" name="Picture 5">
            <a:extLst>
              <a:ext uri="{FF2B5EF4-FFF2-40B4-BE49-F238E27FC236}">
                <a16:creationId xmlns:a16="http://schemas.microsoft.com/office/drawing/2014/main" id="{824F8D54-DE7E-219B-234C-1A437848D759}"/>
              </a:ext>
            </a:extLst>
          </p:cNvPr>
          <p:cNvPicPr>
            <a:picLocks noChangeAspect="1"/>
          </p:cNvPicPr>
          <p:nvPr/>
        </p:nvPicPr>
        <p:blipFill>
          <a:blip r:embed="rId3"/>
          <a:srcRect l="49375" t="32540" r="10982" b="30476"/>
          <a:stretch>
            <a:fillRect/>
          </a:stretch>
        </p:blipFill>
        <p:spPr>
          <a:xfrm>
            <a:off x="2597170" y="2943618"/>
            <a:ext cx="7056333" cy="3702988"/>
          </a:xfrm>
          <a:prstGeom prst="rect">
            <a:avLst/>
          </a:prstGeom>
        </p:spPr>
      </p:pic>
    </p:spTree>
    <p:extLst>
      <p:ext uri="{BB962C8B-B14F-4D97-AF65-F5344CB8AC3E}">
        <p14:creationId xmlns:p14="http://schemas.microsoft.com/office/powerpoint/2010/main" val="213172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F792D-F793-1054-A4F7-2C3F7DC465D4}"/>
              </a:ext>
            </a:extLst>
          </p:cNvPr>
          <p:cNvPicPr>
            <a:picLocks noChangeAspect="1"/>
          </p:cNvPicPr>
          <p:nvPr/>
        </p:nvPicPr>
        <p:blipFill>
          <a:blip r:embed="rId2" cstate="print">
            <a:extLst>
              <a:ext uri="{28A0092B-C50C-407E-A947-70E740481C1C}">
                <a14:useLocalDpi xmlns:a14="http://schemas.microsoft.com/office/drawing/2010/main"/>
              </a:ext>
            </a:extLst>
          </a:blip>
          <a:srcRect t="20622"/>
          <a:stretch>
            <a:fillRect/>
          </a:stretch>
        </p:blipFill>
        <p:spPr>
          <a:xfrm>
            <a:off x="341534" y="1617769"/>
            <a:ext cx="11508932" cy="5138750"/>
          </a:xfrm>
          <a:prstGeom prst="rect">
            <a:avLst/>
          </a:prstGeom>
        </p:spPr>
      </p:pic>
      <p:pic>
        <p:nvPicPr>
          <p:cNvPr id="2" name="Picture 1">
            <a:extLst>
              <a:ext uri="{FF2B5EF4-FFF2-40B4-BE49-F238E27FC236}">
                <a16:creationId xmlns:a16="http://schemas.microsoft.com/office/drawing/2014/main" id="{A611EEB3-BFE1-D9C4-00CC-750E6823DA12}"/>
              </a:ext>
            </a:extLst>
          </p:cNvPr>
          <p:cNvPicPr>
            <a:picLocks noChangeAspect="1"/>
          </p:cNvPicPr>
          <p:nvPr/>
        </p:nvPicPr>
        <p:blipFill>
          <a:blip r:embed="rId3"/>
          <a:stretch>
            <a:fillRect/>
          </a:stretch>
        </p:blipFill>
        <p:spPr>
          <a:xfrm>
            <a:off x="260804" y="225302"/>
            <a:ext cx="10774279" cy="847843"/>
          </a:xfrm>
          <a:prstGeom prst="rect">
            <a:avLst/>
          </a:prstGeom>
        </p:spPr>
      </p:pic>
      <p:sp>
        <p:nvSpPr>
          <p:cNvPr id="3" name="TextBox 2">
            <a:extLst>
              <a:ext uri="{FF2B5EF4-FFF2-40B4-BE49-F238E27FC236}">
                <a16:creationId xmlns:a16="http://schemas.microsoft.com/office/drawing/2014/main" id="{C20A9345-2BAC-A418-D9D9-379429F8F235}"/>
              </a:ext>
            </a:extLst>
          </p:cNvPr>
          <p:cNvSpPr txBox="1"/>
          <p:nvPr/>
        </p:nvSpPr>
        <p:spPr>
          <a:xfrm>
            <a:off x="260804" y="1059026"/>
            <a:ext cx="8550267" cy="558743"/>
          </a:xfrm>
          <a:prstGeom prst="rect">
            <a:avLst/>
          </a:prstGeom>
          <a:noFill/>
        </p:spPr>
        <p:txBody>
          <a:bodyPr wrap="square">
            <a:spAutoFit/>
          </a:bodyPr>
          <a:lstStyle/>
          <a:p>
            <a:pPr>
              <a:lnSpc>
                <a:spcPct val="115000"/>
              </a:lnSpc>
              <a:spcAft>
                <a:spcPts val="1000"/>
              </a:spcAft>
              <a:buNone/>
            </a:pPr>
            <a:r>
              <a:rPr lang="en-US" sz="2800" dirty="0">
                <a:solidFill>
                  <a:srgbClr val="005EB8"/>
                </a:solidFill>
                <a:effectLst/>
                <a:latin typeface="Frutiger LT Std 45 Light" panose="020B0402020204020204"/>
                <a:ea typeface="MS Mincho" panose="02020609040205080304" pitchFamily="49" charset="-128"/>
                <a:cs typeface="Times New Roman" panose="02020603050405020304" pitchFamily="18" charset="0"/>
              </a:rPr>
              <a:t>Services will be redesigned around three care models: </a:t>
            </a:r>
            <a:endParaRPr lang="en-GB" sz="2800" dirty="0">
              <a:solidFill>
                <a:srgbClr val="005EB8"/>
              </a:solidFill>
              <a:effectLst/>
              <a:latin typeface="Frutiger LT Std 45 Light" panose="020B0402020204020204"/>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4465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04AA2-EE0B-83D4-599F-B05C6263AD2F}"/>
            </a:ext>
          </a:extLst>
        </p:cNvPr>
        <p:cNvGrpSpPr/>
        <p:nvPr/>
      </p:nvGrpSpPr>
      <p:grpSpPr>
        <a:xfrm>
          <a:off x="0" y="0"/>
          <a:ext cx="0" cy="0"/>
          <a:chOff x="0" y="0"/>
          <a:chExt cx="0" cy="0"/>
        </a:xfrm>
      </p:grpSpPr>
      <p:pic>
        <p:nvPicPr>
          <p:cNvPr id="5" name="Picture 4" descr="A group of doctors in a surgery room&#10;&#10;AI-generated content may be incorrect.">
            <a:extLst>
              <a:ext uri="{FF2B5EF4-FFF2-40B4-BE49-F238E27FC236}">
                <a16:creationId xmlns:a16="http://schemas.microsoft.com/office/drawing/2014/main" id="{6DE5A4D4-2202-C7A3-3EC8-D1B54E66BB10}"/>
              </a:ext>
            </a:extLst>
          </p:cNvPr>
          <p:cNvPicPr>
            <a:picLocks noChangeAspect="1"/>
          </p:cNvPicPr>
          <p:nvPr/>
        </p:nvPicPr>
        <p:blipFill>
          <a:blip r:embed="rId2"/>
          <a:stretch>
            <a:fillRect/>
          </a:stretch>
        </p:blipFill>
        <p:spPr>
          <a:xfrm>
            <a:off x="8055865" y="1297078"/>
            <a:ext cx="3353268" cy="2467319"/>
          </a:xfrm>
          <a:prstGeom prst="rect">
            <a:avLst/>
          </a:prstGeom>
        </p:spPr>
      </p:pic>
      <p:sp>
        <p:nvSpPr>
          <p:cNvPr id="9" name="TextBox 8">
            <a:extLst>
              <a:ext uri="{FF2B5EF4-FFF2-40B4-BE49-F238E27FC236}">
                <a16:creationId xmlns:a16="http://schemas.microsoft.com/office/drawing/2014/main" id="{35963F80-A5C0-AA88-C471-3ACC2048375D}"/>
              </a:ext>
            </a:extLst>
          </p:cNvPr>
          <p:cNvSpPr txBox="1"/>
          <p:nvPr/>
        </p:nvSpPr>
        <p:spPr>
          <a:xfrm>
            <a:off x="4055279" y="4127227"/>
            <a:ext cx="7623810" cy="1938992"/>
          </a:xfrm>
          <a:prstGeom prst="rect">
            <a:avLst/>
          </a:prstGeom>
          <a:noFill/>
        </p:spPr>
        <p:txBody>
          <a:bodyPr wrap="square">
            <a:spAutoFit/>
          </a:bodyPr>
          <a:lstStyle/>
          <a:p>
            <a:r>
              <a:rPr lang="en-US" sz="2000" b="1" dirty="0">
                <a:solidFill>
                  <a:srgbClr val="005EB8"/>
                </a:solidFill>
              </a:rPr>
              <a:t>2. </a:t>
            </a:r>
            <a:r>
              <a:rPr lang="en-US" sz="2000" b="1" dirty="0" err="1">
                <a:solidFill>
                  <a:srgbClr val="005EB8"/>
                </a:solidFill>
              </a:rPr>
              <a:t>Neighbourhood</a:t>
            </a:r>
            <a:r>
              <a:rPr lang="en-US" sz="2000" b="1" dirty="0">
                <a:solidFill>
                  <a:srgbClr val="005EB8"/>
                </a:solidFill>
              </a:rPr>
              <a:t> and community care </a:t>
            </a:r>
            <a:endParaRPr lang="en-US" sz="2000" b="1" dirty="0">
              <a:solidFill>
                <a:srgbClr val="005EB8"/>
              </a:solidFill>
              <a:latin typeface="Arial" panose="020B0604020202020204" pitchFamily="34" charset="0"/>
              <a:ea typeface="MS Mincho" panose="02020609040205080304" pitchFamily="49" charset="-128"/>
            </a:endParaRPr>
          </a:p>
          <a:p>
            <a:r>
              <a:rPr lang="en-US" sz="2000" dirty="0">
                <a:latin typeface="Arial" panose="020B0604020202020204" pitchFamily="34" charset="0"/>
                <a:ea typeface="MS Mincho" panose="02020609040205080304" pitchFamily="49" charset="-128"/>
              </a:rPr>
              <a:t>We need to embrace new and innovative models of preventative and proactive community care, to g</a:t>
            </a:r>
            <a:r>
              <a:rPr lang="en-GB" sz="2000" dirty="0" err="1"/>
              <a:t>ive</a:t>
            </a:r>
            <a:r>
              <a:rPr lang="en-GB" sz="2000" dirty="0"/>
              <a:t> patients access to the care they need close to their homes. </a:t>
            </a:r>
            <a:r>
              <a:rPr lang="en-US" sz="2000" dirty="0">
                <a:latin typeface="Arial" panose="020B0604020202020204" pitchFamily="34" charset="0"/>
                <a:ea typeface="MS Mincho" panose="02020609040205080304" pitchFamily="49" charset="-128"/>
              </a:rPr>
              <a:t>This will also support </a:t>
            </a:r>
            <a:r>
              <a:rPr lang="en-US" sz="2000" dirty="0">
                <a:effectLst/>
                <a:latin typeface="Arial" panose="020B0604020202020204" pitchFamily="34" charset="0"/>
                <a:ea typeface="MS Mincho" panose="02020609040205080304" pitchFamily="49" charset="-128"/>
              </a:rPr>
              <a:t>hospitals by reducing demand on services and helping maintain patient flow by supporting patient discharge. </a:t>
            </a:r>
            <a:endParaRPr lang="en-GB" sz="2000" dirty="0"/>
          </a:p>
        </p:txBody>
      </p:sp>
      <p:pic>
        <p:nvPicPr>
          <p:cNvPr id="11" name="Picture 10" descr="A person sitting in a chair and a doctor talking to a person&#10;&#10;AI-generated content may be incorrect.">
            <a:extLst>
              <a:ext uri="{FF2B5EF4-FFF2-40B4-BE49-F238E27FC236}">
                <a16:creationId xmlns:a16="http://schemas.microsoft.com/office/drawing/2014/main" id="{3E0F4DDF-51E9-342D-AFF6-87B37D995713}"/>
              </a:ext>
            </a:extLst>
          </p:cNvPr>
          <p:cNvPicPr>
            <a:picLocks noChangeAspect="1"/>
          </p:cNvPicPr>
          <p:nvPr/>
        </p:nvPicPr>
        <p:blipFill>
          <a:blip r:embed="rId3"/>
          <a:stretch>
            <a:fillRect/>
          </a:stretch>
        </p:blipFill>
        <p:spPr>
          <a:xfrm>
            <a:off x="512911" y="3718701"/>
            <a:ext cx="3429479" cy="2448267"/>
          </a:xfrm>
          <a:prstGeom prst="rect">
            <a:avLst/>
          </a:prstGeom>
        </p:spPr>
      </p:pic>
      <p:sp>
        <p:nvSpPr>
          <p:cNvPr id="3" name="TextBox 2">
            <a:extLst>
              <a:ext uri="{FF2B5EF4-FFF2-40B4-BE49-F238E27FC236}">
                <a16:creationId xmlns:a16="http://schemas.microsoft.com/office/drawing/2014/main" id="{69FBE1AA-79BA-8AD1-7C00-82CDDEBCD025}"/>
              </a:ext>
            </a:extLst>
          </p:cNvPr>
          <p:cNvSpPr txBox="1"/>
          <p:nvPr/>
        </p:nvSpPr>
        <p:spPr>
          <a:xfrm>
            <a:off x="365133" y="1686496"/>
            <a:ext cx="7690732" cy="1938992"/>
          </a:xfrm>
          <a:prstGeom prst="rect">
            <a:avLst/>
          </a:prstGeom>
          <a:noFill/>
        </p:spPr>
        <p:txBody>
          <a:bodyPr wrap="square">
            <a:spAutoFit/>
          </a:bodyPr>
          <a:lstStyle/>
          <a:p>
            <a:r>
              <a:rPr lang="en-GB" sz="2000" b="1" dirty="0">
                <a:solidFill>
                  <a:srgbClr val="005EB8"/>
                </a:solidFill>
              </a:rPr>
              <a:t>1. Acute and specialist hospital care</a:t>
            </a:r>
          </a:p>
          <a:p>
            <a:r>
              <a:rPr lang="en-GB" sz="2000" dirty="0"/>
              <a:t>We will work with partners to reduce the demand on our hospitals by doing more in the community and start to develop a smaller, more focused adult acute and specialist hospital system in Liverpool. This will deliver an improved experience and better outcomes for our patients.</a:t>
            </a:r>
          </a:p>
        </p:txBody>
      </p:sp>
      <p:pic>
        <p:nvPicPr>
          <p:cNvPr id="2" name="Picture 1">
            <a:extLst>
              <a:ext uri="{FF2B5EF4-FFF2-40B4-BE49-F238E27FC236}">
                <a16:creationId xmlns:a16="http://schemas.microsoft.com/office/drawing/2014/main" id="{CEAF7EEF-DE70-9CCF-F698-F30D0BDAA271}"/>
              </a:ext>
            </a:extLst>
          </p:cNvPr>
          <p:cNvPicPr>
            <a:picLocks noChangeAspect="1"/>
          </p:cNvPicPr>
          <p:nvPr/>
        </p:nvPicPr>
        <p:blipFill>
          <a:blip r:embed="rId4"/>
          <a:stretch>
            <a:fillRect/>
          </a:stretch>
        </p:blipFill>
        <p:spPr>
          <a:xfrm>
            <a:off x="260805" y="329502"/>
            <a:ext cx="9450124" cy="743643"/>
          </a:xfrm>
          <a:prstGeom prst="rect">
            <a:avLst/>
          </a:prstGeom>
        </p:spPr>
      </p:pic>
    </p:spTree>
    <p:extLst>
      <p:ext uri="{BB962C8B-B14F-4D97-AF65-F5344CB8AC3E}">
        <p14:creationId xmlns:p14="http://schemas.microsoft.com/office/powerpoint/2010/main" val="6150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36E49-24B0-2620-5A56-4C441A2A29FC}"/>
            </a:ext>
          </a:extLst>
        </p:cNvPr>
        <p:cNvGrpSpPr/>
        <p:nvPr/>
      </p:nvGrpSpPr>
      <p:grpSpPr>
        <a:xfrm>
          <a:off x="0" y="0"/>
          <a:ext cx="0" cy="0"/>
          <a:chOff x="0" y="0"/>
          <a:chExt cx="0" cy="0"/>
        </a:xfrm>
      </p:grpSpPr>
      <p:pic>
        <p:nvPicPr>
          <p:cNvPr id="15" name="Picture 14" descr="A person standing next to a person with crutches&#10;&#10;AI-generated content may be incorrect.">
            <a:extLst>
              <a:ext uri="{FF2B5EF4-FFF2-40B4-BE49-F238E27FC236}">
                <a16:creationId xmlns:a16="http://schemas.microsoft.com/office/drawing/2014/main" id="{6E81BC3A-7C43-E206-06AC-5003CE099444}"/>
              </a:ext>
            </a:extLst>
          </p:cNvPr>
          <p:cNvPicPr>
            <a:picLocks noChangeAspect="1"/>
          </p:cNvPicPr>
          <p:nvPr/>
        </p:nvPicPr>
        <p:blipFill>
          <a:blip r:embed="rId2"/>
          <a:stretch>
            <a:fillRect/>
          </a:stretch>
        </p:blipFill>
        <p:spPr>
          <a:xfrm>
            <a:off x="8105566" y="4049708"/>
            <a:ext cx="3591426" cy="2305372"/>
          </a:xfrm>
          <a:prstGeom prst="rect">
            <a:avLst/>
          </a:prstGeom>
        </p:spPr>
      </p:pic>
      <p:sp>
        <p:nvSpPr>
          <p:cNvPr id="3" name="TextBox 2">
            <a:extLst>
              <a:ext uri="{FF2B5EF4-FFF2-40B4-BE49-F238E27FC236}">
                <a16:creationId xmlns:a16="http://schemas.microsoft.com/office/drawing/2014/main" id="{C5ADACAF-BD9A-6215-02B2-9F900AAEC04D}"/>
              </a:ext>
            </a:extLst>
          </p:cNvPr>
          <p:cNvSpPr txBox="1"/>
          <p:nvPr/>
        </p:nvSpPr>
        <p:spPr>
          <a:xfrm>
            <a:off x="332083" y="1399993"/>
            <a:ext cx="10703000" cy="3339376"/>
          </a:xfrm>
          <a:prstGeom prst="rect">
            <a:avLst/>
          </a:prstGeom>
          <a:noFill/>
        </p:spPr>
        <p:txBody>
          <a:bodyPr wrap="square">
            <a:spAutoFit/>
          </a:bodyPr>
          <a:lstStyle/>
          <a:p>
            <a:r>
              <a:rPr lang="en-GB" sz="2000" b="1" dirty="0">
                <a:solidFill>
                  <a:srgbClr val="005EB8"/>
                </a:solidFill>
              </a:rPr>
              <a:t>3. Diagnostic and treatment planning</a:t>
            </a:r>
            <a:br>
              <a:rPr lang="en-GB" sz="2000" b="1" dirty="0">
                <a:solidFill>
                  <a:srgbClr val="005EB8"/>
                </a:solidFill>
              </a:rPr>
            </a:br>
            <a:r>
              <a:rPr lang="en-US" sz="2000" dirty="0">
                <a:latin typeface="Arial" panose="020B0604020202020204" pitchFamily="34" charset="0"/>
                <a:ea typeface="MS Mincho" panose="02020609040205080304" pitchFamily="49" charset="-128"/>
                <a:cs typeface="Times New Roman" panose="02020603050405020304" pitchFamily="18" charset="0"/>
              </a:rPr>
              <a:t>T</a:t>
            </a:r>
            <a:r>
              <a:rPr lang="en-US" sz="2000" dirty="0">
                <a:effectLst/>
                <a:latin typeface="Arial" panose="020B0604020202020204" pitchFamily="34" charset="0"/>
                <a:ea typeface="MS Mincho" panose="02020609040205080304" pitchFamily="49" charset="-128"/>
                <a:cs typeface="Times New Roman" panose="02020603050405020304" pitchFamily="18" charset="0"/>
              </a:rPr>
              <a:t>here is an opportunity to improve services for patients by looking beyond the traditional outpatient model of care. </a:t>
            </a:r>
            <a:r>
              <a:rPr lang="en-US" sz="2000" dirty="0">
                <a:latin typeface="Arial" panose="020B0604020202020204" pitchFamily="34" charset="0"/>
                <a:ea typeface="MS Mincho" panose="02020609040205080304" pitchFamily="49" charset="-128"/>
                <a:cs typeface="Times New Roman" panose="02020603050405020304" pitchFamily="18" charset="0"/>
              </a:rPr>
              <a:t>Through our diagnosis and treatment planning care model, we will </a:t>
            </a:r>
            <a:r>
              <a:rPr lang="en-GB" sz="2000" dirty="0">
                <a:solidFill>
                  <a:srgbClr val="000000"/>
                </a:solidFill>
              </a:rPr>
              <a:t>work to speed up our existing pathways and make better use of existing alternatives to outpatient appointments, like specialist ‘advice and guidance’ services for GPs and direct access for GPs to diagnostic tests. </a:t>
            </a:r>
          </a:p>
          <a:p>
            <a:endParaRPr lang="en-GB" sz="1050" dirty="0">
              <a:solidFill>
                <a:srgbClr val="000000"/>
              </a:solidFill>
            </a:endParaRPr>
          </a:p>
          <a:p>
            <a:r>
              <a:rPr lang="en-GB" sz="2000" dirty="0">
                <a:solidFill>
                  <a:srgbClr val="000000"/>
                </a:solidFill>
              </a:rPr>
              <a:t>We will also work with clinical teams to develop new and innovative pathways and services that result in a rapid diagnosis and recommendations for future treatment, outside of hospital where appropriate.</a:t>
            </a:r>
          </a:p>
          <a:p>
            <a:endParaRPr lang="en-GB" sz="2000" dirty="0"/>
          </a:p>
        </p:txBody>
      </p:sp>
      <p:pic>
        <p:nvPicPr>
          <p:cNvPr id="9" name="Picture 8">
            <a:extLst>
              <a:ext uri="{FF2B5EF4-FFF2-40B4-BE49-F238E27FC236}">
                <a16:creationId xmlns:a16="http://schemas.microsoft.com/office/drawing/2014/main" id="{AAA2B5A8-0378-2B29-56C2-1DDB78854998}"/>
              </a:ext>
            </a:extLst>
          </p:cNvPr>
          <p:cNvPicPr>
            <a:picLocks noChangeAspect="1"/>
          </p:cNvPicPr>
          <p:nvPr/>
        </p:nvPicPr>
        <p:blipFill>
          <a:blip r:embed="rId3"/>
          <a:stretch>
            <a:fillRect/>
          </a:stretch>
        </p:blipFill>
        <p:spPr>
          <a:xfrm>
            <a:off x="260805" y="329502"/>
            <a:ext cx="9450124" cy="743643"/>
          </a:xfrm>
          <a:prstGeom prst="rect">
            <a:avLst/>
          </a:prstGeom>
        </p:spPr>
      </p:pic>
    </p:spTree>
    <p:extLst>
      <p:ext uri="{BB962C8B-B14F-4D97-AF65-F5344CB8AC3E}">
        <p14:creationId xmlns:p14="http://schemas.microsoft.com/office/powerpoint/2010/main" val="393403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37F3-193E-A80E-0CFF-40FE90EDE4C0}"/>
            </a:ext>
          </a:extLst>
        </p:cNvPr>
        <p:cNvGrpSpPr/>
        <p:nvPr/>
      </p:nvGrpSpPr>
      <p:grpSpPr>
        <a:xfrm>
          <a:off x="0" y="0"/>
          <a:ext cx="0" cy="0"/>
          <a:chOff x="0" y="0"/>
          <a:chExt cx="0" cy="0"/>
        </a:xfrm>
      </p:grpSpPr>
      <p:pic>
        <p:nvPicPr>
          <p:cNvPr id="4" name="Picture 3" descr="Blue text on a white background&#10;&#10;AI-generated content may be incorrect.">
            <a:extLst>
              <a:ext uri="{FF2B5EF4-FFF2-40B4-BE49-F238E27FC236}">
                <a16:creationId xmlns:a16="http://schemas.microsoft.com/office/drawing/2014/main" id="{83C37604-1328-A443-6BEF-0D48A0952D52}"/>
              </a:ext>
            </a:extLst>
          </p:cNvPr>
          <p:cNvPicPr>
            <a:picLocks noChangeAspect="1"/>
          </p:cNvPicPr>
          <p:nvPr/>
        </p:nvPicPr>
        <p:blipFill>
          <a:blip r:embed="rId2"/>
          <a:stretch>
            <a:fillRect/>
          </a:stretch>
        </p:blipFill>
        <p:spPr>
          <a:xfrm>
            <a:off x="365132" y="120367"/>
            <a:ext cx="7250322" cy="1429433"/>
          </a:xfrm>
          <a:prstGeom prst="rect">
            <a:avLst/>
          </a:prstGeom>
        </p:spPr>
      </p:pic>
      <p:pic>
        <p:nvPicPr>
          <p:cNvPr id="5" name="Picture 4">
            <a:extLst>
              <a:ext uri="{FF2B5EF4-FFF2-40B4-BE49-F238E27FC236}">
                <a16:creationId xmlns:a16="http://schemas.microsoft.com/office/drawing/2014/main" id="{C9912B7D-2F23-001A-C008-2F3F59387F32}"/>
              </a:ext>
            </a:extLst>
          </p:cNvPr>
          <p:cNvPicPr>
            <a:picLocks noChangeAspect="1"/>
          </p:cNvPicPr>
          <p:nvPr/>
        </p:nvPicPr>
        <p:blipFill>
          <a:blip r:embed="rId3" cstate="print">
            <a:extLst>
              <a:ext uri="{28A0092B-C50C-407E-A947-70E740481C1C}">
                <a14:useLocalDpi xmlns:a14="http://schemas.microsoft.com/office/drawing/2010/main"/>
              </a:ext>
            </a:extLst>
          </a:blip>
          <a:srcRect t="9817" b="39884"/>
          <a:stretch>
            <a:fillRect/>
          </a:stretch>
        </p:blipFill>
        <p:spPr>
          <a:xfrm>
            <a:off x="2269293" y="2205820"/>
            <a:ext cx="10868799" cy="2674280"/>
          </a:xfrm>
          <a:prstGeom prst="rect">
            <a:avLst/>
          </a:prstGeom>
        </p:spPr>
      </p:pic>
      <p:sp>
        <p:nvSpPr>
          <p:cNvPr id="6" name="TextBox 5">
            <a:extLst>
              <a:ext uri="{FF2B5EF4-FFF2-40B4-BE49-F238E27FC236}">
                <a16:creationId xmlns:a16="http://schemas.microsoft.com/office/drawing/2014/main" id="{ACD5D5BE-C89F-1810-A805-6DB9B5BEC669}"/>
              </a:ext>
            </a:extLst>
          </p:cNvPr>
          <p:cNvSpPr txBox="1"/>
          <p:nvPr/>
        </p:nvSpPr>
        <p:spPr>
          <a:xfrm>
            <a:off x="365132" y="2459504"/>
            <a:ext cx="3201028" cy="1938992"/>
          </a:xfrm>
          <a:prstGeom prst="rect">
            <a:avLst/>
          </a:prstGeom>
          <a:noFill/>
        </p:spPr>
        <p:txBody>
          <a:bodyPr wrap="square">
            <a:spAutoFit/>
          </a:bodyPr>
          <a:lstStyle/>
          <a:p>
            <a:r>
              <a:rPr lang="en-US" sz="2000" b="1" dirty="0">
                <a:solidFill>
                  <a:srgbClr val="005EB8"/>
                </a:solidFill>
              </a:rPr>
              <a:t>We looked at the recorded outcomes of the nearly 134,000 first outpatient appointments at Liverpool University Hospitals in 2024/25. </a:t>
            </a:r>
            <a:endParaRPr lang="en-GB" sz="2400" b="1" dirty="0">
              <a:solidFill>
                <a:srgbClr val="005EB8"/>
              </a:solidFill>
            </a:endParaRPr>
          </a:p>
        </p:txBody>
      </p:sp>
      <p:sp>
        <p:nvSpPr>
          <p:cNvPr id="16" name="Rectangle 15">
            <a:extLst>
              <a:ext uri="{FF2B5EF4-FFF2-40B4-BE49-F238E27FC236}">
                <a16:creationId xmlns:a16="http://schemas.microsoft.com/office/drawing/2014/main" id="{0B88E10A-D872-F49B-D2B8-17FDEFEA4793}"/>
              </a:ext>
            </a:extLst>
          </p:cNvPr>
          <p:cNvSpPr/>
          <p:nvPr/>
        </p:nvSpPr>
        <p:spPr>
          <a:xfrm>
            <a:off x="0" y="5536120"/>
            <a:ext cx="12192000" cy="1321880"/>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6965864-3954-C8E3-D18B-A20DC80FCC80}"/>
              </a:ext>
            </a:extLst>
          </p:cNvPr>
          <p:cNvSpPr txBox="1"/>
          <p:nvPr/>
        </p:nvSpPr>
        <p:spPr>
          <a:xfrm>
            <a:off x="476698" y="5689228"/>
            <a:ext cx="11238604" cy="1015663"/>
          </a:xfrm>
          <a:prstGeom prst="rect">
            <a:avLst/>
          </a:prstGeom>
          <a:noFill/>
        </p:spPr>
        <p:txBody>
          <a:bodyPr wrap="square">
            <a:spAutoFit/>
          </a:bodyPr>
          <a:lstStyle/>
          <a:p>
            <a:r>
              <a:rPr lang="en-US" sz="2000" dirty="0">
                <a:solidFill>
                  <a:schemeClr val="bg1"/>
                </a:solidFill>
              </a:rPr>
              <a:t>The high proportion of patients discharged after one appointment or listed for an additional outpatient appointment suggests an opportunity to fundamentally review the outpatient model to improve our services for patients.</a:t>
            </a:r>
            <a:endParaRPr lang="en-GB" sz="2000" dirty="0">
              <a:solidFill>
                <a:schemeClr val="bg1"/>
              </a:solidFill>
            </a:endParaRPr>
          </a:p>
        </p:txBody>
      </p:sp>
    </p:spTree>
    <p:extLst>
      <p:ext uri="{BB962C8B-B14F-4D97-AF65-F5344CB8AC3E}">
        <p14:creationId xmlns:p14="http://schemas.microsoft.com/office/powerpoint/2010/main" val="96885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8BBD4-AB00-A73A-9CB9-49F3F3447629}"/>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90AC3CB7-98D0-3CBC-C2CA-C9D76A753AE3}"/>
              </a:ext>
            </a:extLst>
          </p:cNvPr>
          <p:cNvSpPr txBox="1"/>
          <p:nvPr/>
        </p:nvSpPr>
        <p:spPr>
          <a:xfrm>
            <a:off x="264548" y="1232109"/>
            <a:ext cx="11238604" cy="707886"/>
          </a:xfrm>
          <a:prstGeom prst="rect">
            <a:avLst/>
          </a:prstGeom>
          <a:noFill/>
        </p:spPr>
        <p:txBody>
          <a:bodyPr wrap="square">
            <a:spAutoFit/>
          </a:bodyPr>
          <a:lstStyle/>
          <a:p>
            <a:r>
              <a:rPr lang="en-US" sz="2000" dirty="0"/>
              <a:t>The Group will embed a consistent quality management system, meet NHS constitutional standards, and improve operational and financial performance.</a:t>
            </a:r>
            <a:endParaRPr lang="en-GB" sz="2400" dirty="0"/>
          </a:p>
        </p:txBody>
      </p:sp>
      <p:pic>
        <p:nvPicPr>
          <p:cNvPr id="3" name="Picture 2">
            <a:extLst>
              <a:ext uri="{FF2B5EF4-FFF2-40B4-BE49-F238E27FC236}">
                <a16:creationId xmlns:a16="http://schemas.microsoft.com/office/drawing/2014/main" id="{E1AD90D3-2D4B-B110-254E-FBEAD1D788F1}"/>
              </a:ext>
            </a:extLst>
          </p:cNvPr>
          <p:cNvPicPr>
            <a:picLocks noChangeAspect="1"/>
          </p:cNvPicPr>
          <p:nvPr/>
        </p:nvPicPr>
        <p:blipFill>
          <a:blip r:embed="rId2"/>
          <a:stretch>
            <a:fillRect/>
          </a:stretch>
        </p:blipFill>
        <p:spPr>
          <a:xfrm>
            <a:off x="114109" y="143761"/>
            <a:ext cx="9001125" cy="981075"/>
          </a:xfrm>
          <a:prstGeom prst="rect">
            <a:avLst/>
          </a:prstGeom>
        </p:spPr>
      </p:pic>
      <p:pic>
        <p:nvPicPr>
          <p:cNvPr id="12" name="Picture 11" descr="A group of people wearing surgical caps and scrubs&#10;&#10;AI-generated content may be incorrect.">
            <a:extLst>
              <a:ext uri="{FF2B5EF4-FFF2-40B4-BE49-F238E27FC236}">
                <a16:creationId xmlns:a16="http://schemas.microsoft.com/office/drawing/2014/main" id="{2CF9A6CB-AE7F-12E0-DFFE-47278D7F653F}"/>
              </a:ext>
            </a:extLst>
          </p:cNvPr>
          <p:cNvPicPr>
            <a:picLocks noChangeAspect="1"/>
          </p:cNvPicPr>
          <p:nvPr/>
        </p:nvPicPr>
        <p:blipFill>
          <a:blip r:embed="rId3"/>
          <a:stretch>
            <a:fillRect/>
          </a:stretch>
        </p:blipFill>
        <p:spPr>
          <a:xfrm>
            <a:off x="264548" y="3080068"/>
            <a:ext cx="3213889" cy="2962656"/>
          </a:xfrm>
          <a:prstGeom prst="rect">
            <a:avLst/>
          </a:prstGeom>
        </p:spPr>
      </p:pic>
      <p:sp>
        <p:nvSpPr>
          <p:cNvPr id="15" name="TextBox 14">
            <a:extLst>
              <a:ext uri="{FF2B5EF4-FFF2-40B4-BE49-F238E27FC236}">
                <a16:creationId xmlns:a16="http://schemas.microsoft.com/office/drawing/2014/main" id="{E09189D1-237B-CBF8-1B42-E1FE5A5AAAF0}"/>
              </a:ext>
            </a:extLst>
          </p:cNvPr>
          <p:cNvSpPr txBox="1"/>
          <p:nvPr/>
        </p:nvSpPr>
        <p:spPr>
          <a:xfrm>
            <a:off x="3385566" y="2932189"/>
            <a:ext cx="8474202" cy="3352456"/>
          </a:xfrm>
          <a:prstGeom prst="rect">
            <a:avLst/>
          </a:prstGeom>
          <a:noFill/>
        </p:spPr>
        <p:txBody>
          <a:bodyPr wrap="square">
            <a:spAutoFit/>
          </a:bodyPr>
          <a:lstStyle/>
          <a:p>
            <a:pPr marL="342900" indent="-342900">
              <a:buFont typeface="+mj-lt"/>
              <a:buAutoNum type="arabicPeriod"/>
            </a:pPr>
            <a:r>
              <a:rPr lang="en-US" sz="1900" b="1" dirty="0">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Safe – </a:t>
            </a:r>
            <a:r>
              <a:rPr lang="en-GB" sz="1900" dirty="0"/>
              <a:t>minimising the harm from care that is intended to help</a:t>
            </a:r>
          </a:p>
          <a:p>
            <a:pPr marL="342900" indent="-342900">
              <a:buFont typeface="+mj-lt"/>
              <a:buAutoNum type="arabicPeriod"/>
            </a:pPr>
            <a:r>
              <a:rPr lang="en-US" sz="1900" b="1" dirty="0">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Timely – </a:t>
            </a:r>
            <a:r>
              <a:rPr lang="en-GB" sz="1900" dirty="0"/>
              <a:t>intervening early to prevent illness and avoiding waits and potentially harmful delays</a:t>
            </a:r>
          </a:p>
          <a:p>
            <a:pPr marL="342900" indent="-342900">
              <a:buFont typeface="+mj-lt"/>
              <a:buAutoNum type="arabicPeriod"/>
            </a:pPr>
            <a:r>
              <a:rPr lang="en-US" sz="1900" b="1" dirty="0">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Effective – </a:t>
            </a:r>
            <a:r>
              <a:rPr lang="en-GB" sz="1900" dirty="0"/>
              <a:t>providing only services that are proven to work</a:t>
            </a:r>
          </a:p>
          <a:p>
            <a:pPr marL="342900" indent="-342900">
              <a:buFont typeface="+mj-lt"/>
              <a:buAutoNum type="arabicPeriod"/>
            </a:pPr>
            <a:r>
              <a:rPr lang="en-US" sz="1900" b="1" dirty="0">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Efficient – </a:t>
            </a:r>
            <a:r>
              <a:rPr lang="en-GB" sz="1900" dirty="0"/>
              <a:t>making best use of clinical and other resources and avoiding waste</a:t>
            </a:r>
          </a:p>
          <a:p>
            <a:pPr marL="342900" lvl="0" indent="-342900">
              <a:lnSpc>
                <a:spcPct val="115000"/>
              </a:lnSpc>
              <a:buFont typeface="+mj-lt"/>
              <a:buAutoNum type="arabicPeriod"/>
            </a:pPr>
            <a:r>
              <a:rPr lang="en-US" sz="1900" b="1" dirty="0">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Equitable – </a:t>
            </a:r>
            <a:r>
              <a:rPr lang="en-US" sz="1900" dirty="0">
                <a:effectLst/>
                <a:latin typeface="Arial" panose="020B0604020202020204" pitchFamily="34" charset="0"/>
                <a:ea typeface="MS Mincho" panose="02020609040205080304" pitchFamily="49" charset="-128"/>
                <a:cs typeface="Times New Roman" panose="02020603050405020304" pitchFamily="18" charset="0"/>
              </a:rPr>
              <a:t>providing care that is fair and does not vary between groups </a:t>
            </a:r>
            <a:endParaRPr lang="en-GB" sz="19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indent="-342900">
              <a:buFont typeface="+mj-lt"/>
              <a:buAutoNum type="arabicPeriod"/>
            </a:pPr>
            <a:r>
              <a:rPr lang="en-US" sz="1900" b="1" dirty="0">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Person-</a:t>
            </a:r>
            <a:r>
              <a:rPr lang="en-US" sz="1900" b="1" dirty="0" err="1">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centred</a:t>
            </a:r>
            <a:r>
              <a:rPr lang="en-US" sz="1900" b="1" dirty="0">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 – </a:t>
            </a:r>
            <a:r>
              <a:rPr lang="en-GB" sz="1900" dirty="0"/>
              <a:t>providing care for patients that is respectful and responsive and a workplace that is supportive</a:t>
            </a:r>
          </a:p>
          <a:p>
            <a:pPr marL="342900" indent="-342900">
              <a:buFont typeface="+mj-lt"/>
              <a:buAutoNum type="arabicPeriod"/>
            </a:pPr>
            <a:r>
              <a:rPr lang="en-US" sz="1900" b="1" dirty="0">
                <a:solidFill>
                  <a:srgbClr val="005EB8"/>
                </a:solidFill>
                <a:effectLst/>
                <a:latin typeface="Arial" panose="020B0604020202020204" pitchFamily="34" charset="0"/>
                <a:ea typeface="MS Mincho" panose="02020609040205080304" pitchFamily="49" charset="-128"/>
                <a:cs typeface="Times New Roman" panose="02020603050405020304" pitchFamily="18" charset="0"/>
              </a:rPr>
              <a:t>Sustainable – </a:t>
            </a:r>
            <a:r>
              <a:rPr lang="en-GB" sz="1900" dirty="0"/>
              <a:t>considering the needs of the wider population and the patients of the future, as well as the patients of today.</a:t>
            </a:r>
          </a:p>
        </p:txBody>
      </p:sp>
      <p:pic>
        <p:nvPicPr>
          <p:cNvPr id="19" name="Picture 18" descr="A blue and white logo&#10;&#10;AI-generated content may be incorrect.">
            <a:extLst>
              <a:ext uri="{FF2B5EF4-FFF2-40B4-BE49-F238E27FC236}">
                <a16:creationId xmlns:a16="http://schemas.microsoft.com/office/drawing/2014/main" id="{965EC014-D02B-FD6D-3EEE-077BA9429F4A}"/>
              </a:ext>
            </a:extLst>
          </p:cNvPr>
          <p:cNvPicPr>
            <a:picLocks noChangeAspect="1"/>
          </p:cNvPicPr>
          <p:nvPr/>
        </p:nvPicPr>
        <p:blipFill>
          <a:blip r:embed="rId4"/>
          <a:stretch>
            <a:fillRect/>
          </a:stretch>
        </p:blipFill>
        <p:spPr>
          <a:xfrm>
            <a:off x="264548" y="2112265"/>
            <a:ext cx="4882312" cy="647654"/>
          </a:xfrm>
          <a:prstGeom prst="rect">
            <a:avLst/>
          </a:prstGeom>
        </p:spPr>
      </p:pic>
    </p:spTree>
    <p:extLst>
      <p:ext uri="{BB962C8B-B14F-4D97-AF65-F5344CB8AC3E}">
        <p14:creationId xmlns:p14="http://schemas.microsoft.com/office/powerpoint/2010/main" val="407351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39554e-70da-4194-a417-1f1773a50ff2">
      <Terms xmlns="http://schemas.microsoft.com/office/infopath/2007/PartnerControls"/>
    </lcf76f155ced4ddcb4097134ff3c332f>
    <TaxCatchAll xmlns="b0ee5de7-46a4-42fd-9e52-f4f96d0484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0FDB78433A2045A3B36EE7FEF7862C" ma:contentTypeVersion="17" ma:contentTypeDescription="Create a new document." ma:contentTypeScope="" ma:versionID="05586ea74cd67380707b68b6b10ced81">
  <xsd:schema xmlns:xsd="http://www.w3.org/2001/XMLSchema" xmlns:xs="http://www.w3.org/2001/XMLSchema" xmlns:p="http://schemas.microsoft.com/office/2006/metadata/properties" xmlns:ns2="ac39554e-70da-4194-a417-1f1773a50ff2" xmlns:ns3="b0ee5de7-46a4-42fd-9e52-f4f96d0484e5" targetNamespace="http://schemas.microsoft.com/office/2006/metadata/properties" ma:root="true" ma:fieldsID="7127ac100e4b3733059ee5ab358a73af" ns2:_="" ns3:_="">
    <xsd:import namespace="ac39554e-70da-4194-a417-1f1773a50ff2"/>
    <xsd:import namespace="b0ee5de7-46a4-42fd-9e52-f4f96d0484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9554e-70da-4194-a417-1f1773a50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f7bbe51-9dae-4c22-8e8f-1dcfaba2806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ee5de7-46a4-42fd-9e52-f4f96d0484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36091da-4634-48eb-acde-979618bc7006}" ma:internalName="TaxCatchAll" ma:showField="CatchAllData" ma:web="b0ee5de7-46a4-42fd-9e52-f4f96d0484e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C660A8-E20F-49CF-B51B-B5278C5E6D8C}">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 ds:uri="b0ee5de7-46a4-42fd-9e52-f4f96d0484e5"/>
    <ds:schemaRef ds:uri="ac39554e-70da-4194-a417-1f1773a50ff2"/>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183144F-99C6-41DC-8DAF-BE1BADD95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9554e-70da-4194-a417-1f1773a50ff2"/>
    <ds:schemaRef ds:uri="b0ee5de7-46a4-42fd-9e52-f4f96d048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F0261C-1C85-4458-96D2-E58D68860E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582</TotalTime>
  <Words>1220</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Cambria</vt:lpstr>
      <vt:lpstr>Frutiger LT Std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Zuhra Herwitker</dc:creator>
  <cp:lastModifiedBy>MICHAEL SLUMING</cp:lastModifiedBy>
  <cp:revision>42</cp:revision>
  <dcterms:created xsi:type="dcterms:W3CDTF">2024-10-08T09:25:23Z</dcterms:created>
  <dcterms:modified xsi:type="dcterms:W3CDTF">2026-02-10T16:52:17Z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0x010100730FDB78433A2045A3B36EE7FEF7862C</vt:lpwstr>
  </property>
</Properties>
</file>